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9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006600"/>
    <a:srgbClr val="008000"/>
    <a:srgbClr val="33CC33"/>
    <a:srgbClr val="FF99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E5C1D-7752-41C9-870C-70F383D5A7CB}" type="datetimeFigureOut">
              <a:rPr lang="hu-HU" smtClean="0"/>
              <a:t>2019. 09. 25.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1E4DD-6E1A-4073-BD8A-4B9FA77985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6515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1E4DD-6E1A-4073-BD8A-4B9FA77985A6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8846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43EA-C5AB-4CF7-931E-342EE7FBD7A9}" type="datetimeFigureOut">
              <a:rPr lang="hu-HU" smtClean="0"/>
              <a:t>2019. 09. 25.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67F4-8903-4B5E-AC43-1DEDB79AB7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388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43EA-C5AB-4CF7-931E-342EE7FBD7A9}" type="datetimeFigureOut">
              <a:rPr lang="hu-HU" smtClean="0"/>
              <a:t>2019. 09. 25.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67F4-8903-4B5E-AC43-1DEDB79AB7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9611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43EA-C5AB-4CF7-931E-342EE7FBD7A9}" type="datetimeFigureOut">
              <a:rPr lang="hu-HU" smtClean="0"/>
              <a:t>2019. 09. 25.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67F4-8903-4B5E-AC43-1DEDB79AB7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58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43EA-C5AB-4CF7-931E-342EE7FBD7A9}" type="datetimeFigureOut">
              <a:rPr lang="hu-HU" smtClean="0"/>
              <a:t>2019. 09. 25.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67F4-8903-4B5E-AC43-1DEDB79AB7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4098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43EA-C5AB-4CF7-931E-342EE7FBD7A9}" type="datetimeFigureOut">
              <a:rPr lang="hu-HU" smtClean="0"/>
              <a:t>2019. 09. 25.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67F4-8903-4B5E-AC43-1DEDB79AB7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977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43EA-C5AB-4CF7-931E-342EE7FBD7A9}" type="datetimeFigureOut">
              <a:rPr lang="hu-HU" smtClean="0"/>
              <a:t>2019. 09. 25.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67F4-8903-4B5E-AC43-1DEDB79AB7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94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43EA-C5AB-4CF7-931E-342EE7FBD7A9}" type="datetimeFigureOut">
              <a:rPr lang="hu-HU" smtClean="0"/>
              <a:t>2019. 09. 25.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67F4-8903-4B5E-AC43-1DEDB79AB7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00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43EA-C5AB-4CF7-931E-342EE7FBD7A9}" type="datetimeFigureOut">
              <a:rPr lang="hu-HU" smtClean="0"/>
              <a:t>2019. 09. 25.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67F4-8903-4B5E-AC43-1DEDB79AB7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81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43EA-C5AB-4CF7-931E-342EE7FBD7A9}" type="datetimeFigureOut">
              <a:rPr lang="hu-HU" smtClean="0"/>
              <a:t>2019. 09. 25.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67F4-8903-4B5E-AC43-1DEDB79AB7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541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43EA-C5AB-4CF7-931E-342EE7FBD7A9}" type="datetimeFigureOut">
              <a:rPr lang="hu-HU" smtClean="0"/>
              <a:t>2019. 09. 25.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67F4-8903-4B5E-AC43-1DEDB79AB7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2890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43EA-C5AB-4CF7-931E-342EE7FBD7A9}" type="datetimeFigureOut">
              <a:rPr lang="hu-HU" smtClean="0"/>
              <a:t>2019. 09. 25.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67F4-8903-4B5E-AC43-1DEDB79AB7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815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543EA-C5AB-4CF7-931E-342EE7FBD7A9}" type="datetimeFigureOut">
              <a:rPr lang="hu-HU" smtClean="0"/>
              <a:t>2019. 09. 25.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267F4-8903-4B5E-AC43-1DEDB79AB7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2253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4365104"/>
            <a:ext cx="5984875" cy="11521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/>
              <a:t>A tanév rendje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5393581"/>
            <a:ext cx="4654550" cy="1128712"/>
          </a:xfrm>
        </p:spPr>
        <p:txBody>
          <a:bodyPr/>
          <a:lstStyle/>
          <a:p>
            <a:pPr eaLnBrk="1" fontAlgn="auto" hangingPunct="1">
              <a:defRPr/>
            </a:pPr>
            <a:r>
              <a:rPr lang="hu-HU" dirty="0">
                <a:solidFill>
                  <a:schemeClr val="bg2">
                    <a:lumMod val="25000"/>
                  </a:schemeClr>
                </a:solidFill>
              </a:rPr>
              <a:t>2019 – 2020. tanév</a:t>
            </a:r>
          </a:p>
        </p:txBody>
      </p:sp>
      <p:pic>
        <p:nvPicPr>
          <p:cNvPr id="13316" name="Picture 7" descr="C:\Users\Mantis\Desktop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173893"/>
            <a:ext cx="3572320" cy="2302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8" descr="C:\Users\Mantis\Desktop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4241283" cy="2735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9" descr="C:\Users\Mantis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857" y="4437112"/>
            <a:ext cx="1139825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846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52513"/>
            <a:ext cx="3419475" cy="863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hu-HU" b="1" dirty="0">
                <a:solidFill>
                  <a:schemeClr val="tx2"/>
                </a:solidFill>
              </a:rPr>
              <a:t>Március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347864" y="1844824"/>
            <a:ext cx="5616624" cy="3240360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lnSpc>
                <a:spcPct val="80000"/>
              </a:lnSpc>
              <a:buNone/>
              <a:defRPr/>
            </a:pPr>
            <a:endParaRPr lang="hu-HU" sz="1400" b="1" dirty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2020.03.02.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>
                <a:solidFill>
                  <a:srgbClr val="0070C0"/>
                </a:solidFill>
              </a:rPr>
              <a:t>Fogadó óra ( 1- 8.o.)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2020.03.13.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A magyar zászló és címer napja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2020.03.13.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Megemlékezés 1848.03.15-ről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2020.03.20.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u-HU" sz="2000" dirty="0"/>
              <a:t>Víz világnapja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2020.03.23.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Nyílt nap (1 – 8.o.)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hu-HU" sz="2000" dirty="0"/>
          </a:p>
        </p:txBody>
      </p:sp>
      <p:sp>
        <p:nvSpPr>
          <p:cNvPr id="17412" name="AutoShape 6" descr="Képtalálat a következ&amp;odblac;re: „tanév rendje”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7413" name="AutoShape 8" descr="Képtalálat a következ&amp;odblac;re: „tanév rendje”"/>
          <p:cNvSpPr>
            <a:spLocks noChangeAspect="1" noChangeArrowheads="1"/>
          </p:cNvSpPr>
          <p:nvPr/>
        </p:nvSpPr>
        <p:spPr bwMode="auto">
          <a:xfrm>
            <a:off x="30162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  <p:pic>
        <p:nvPicPr>
          <p:cNvPr id="17414" name="Picture 10" descr="http://ozd.babamama.info/files/A-tan%C3%A9v-rendje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4005263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468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52513"/>
            <a:ext cx="3419475" cy="863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hu-HU" b="1" dirty="0">
                <a:solidFill>
                  <a:schemeClr val="tx2"/>
                </a:solidFill>
              </a:rPr>
              <a:t>Április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347864" y="1844824"/>
            <a:ext cx="5616624" cy="374441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2020.04.08.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A költészet napja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2020.04.08.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A tavaszi szünet előtti utolsó tanítási nap</a:t>
            </a:r>
            <a:endParaRPr lang="hu-HU" sz="1400" b="1" dirty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2020.04.15.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A tavaszi szünet utáni 1. tanítási nap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2020.04.16.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A holokauszt áldozatainak emléknapja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2020.04.17.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>
                <a:solidFill>
                  <a:srgbClr val="FF0000"/>
                </a:solidFill>
              </a:rPr>
              <a:t>Nevelési értekezlet </a:t>
            </a:r>
            <a:r>
              <a:rPr lang="hu-HU" sz="2000" dirty="0"/>
              <a:t>(3 tanítási óra után)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>
                <a:solidFill>
                  <a:srgbClr val="0070C0"/>
                </a:solidFill>
              </a:rPr>
              <a:t>2020.04.24 - 2020.05.01.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>
                <a:solidFill>
                  <a:srgbClr val="0070C0"/>
                </a:solidFill>
              </a:rPr>
              <a:t>Tantestületi kirándulás</a:t>
            </a:r>
          </a:p>
        </p:txBody>
      </p:sp>
      <p:sp>
        <p:nvSpPr>
          <p:cNvPr id="17412" name="AutoShape 6" descr="Képtalálat a következ&amp;odblac;re: „tanév rendje”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7413" name="AutoShape 8" descr="Képtalálat a következ&amp;odblac;re: „tanév rendje”"/>
          <p:cNvSpPr>
            <a:spLocks noChangeAspect="1" noChangeArrowheads="1"/>
          </p:cNvSpPr>
          <p:nvPr/>
        </p:nvSpPr>
        <p:spPr bwMode="auto">
          <a:xfrm>
            <a:off x="30162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  <p:pic>
        <p:nvPicPr>
          <p:cNvPr id="17414" name="Picture 10" descr="http://ozd.babamama.info/files/A-tan%C3%A9v-rendje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4005263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16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75754" y="980728"/>
            <a:ext cx="3707904" cy="100833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/>
              <a:t>Tavaszi szünet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835696" y="1916832"/>
            <a:ext cx="6624736" cy="2015182"/>
          </a:xfrm>
        </p:spPr>
        <p:txBody>
          <a:bodyPr/>
          <a:lstStyle/>
          <a:p>
            <a:pPr marL="0" indent="0" eaLnBrk="1" fontAlgn="auto" hangingPunct="1">
              <a:lnSpc>
                <a:spcPct val="80000"/>
              </a:lnSpc>
              <a:buNone/>
              <a:defRPr/>
            </a:pPr>
            <a:endParaRPr lang="hu-HU" sz="1400" b="1" dirty="0">
              <a:solidFill>
                <a:schemeClr val="tx2"/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hu-HU" sz="2000" dirty="0"/>
          </a:p>
          <a:p>
            <a:pPr marL="365760" indent="-365760">
              <a:lnSpc>
                <a:spcPct val="80000"/>
              </a:lnSpc>
              <a:buNone/>
              <a:defRPr/>
            </a:pPr>
            <a:r>
              <a:rPr lang="hu-HU" sz="2000" dirty="0"/>
              <a:t>A </a:t>
            </a:r>
            <a:r>
              <a:rPr lang="hu-HU" sz="2000" b="1" dirty="0">
                <a:solidFill>
                  <a:schemeClr val="accent5">
                    <a:lumMod val="75000"/>
                  </a:schemeClr>
                </a:solidFill>
              </a:rPr>
              <a:t>tavaszi szünet</a:t>
            </a:r>
            <a:r>
              <a:rPr lang="hu-HU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hu-HU" sz="2000" dirty="0"/>
              <a:t>2020. </a:t>
            </a:r>
            <a:r>
              <a:rPr lang="hu-HU" sz="2000" dirty="0">
                <a:solidFill>
                  <a:schemeClr val="tx2"/>
                </a:solidFill>
              </a:rPr>
              <a:t>április 9-től </a:t>
            </a:r>
            <a:r>
              <a:rPr lang="hu-HU" sz="2000" dirty="0"/>
              <a:t>2020.</a:t>
            </a:r>
            <a:r>
              <a:rPr lang="hu-HU" sz="2000" dirty="0">
                <a:solidFill>
                  <a:schemeClr val="tx2"/>
                </a:solidFill>
              </a:rPr>
              <a:t> április 14-ig</a:t>
            </a:r>
            <a:r>
              <a:rPr lang="hu-HU" sz="2000" dirty="0"/>
              <a:t> tart. </a:t>
            </a:r>
          </a:p>
          <a:p>
            <a:pPr marL="365760" indent="-365760" eaLnBrk="1" fontAlgn="auto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000" dirty="0"/>
              <a:t>A szünet előtti utolsó tanítási nap: 2020. április 08.(szerda).</a:t>
            </a:r>
          </a:p>
          <a:p>
            <a:pPr marL="365760" indent="-365760" eaLnBrk="1" fontAlgn="auto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000" dirty="0"/>
              <a:t>A szünet utáni első tanítási nap: 2020. április 15. (szerda).</a:t>
            </a:r>
          </a:p>
          <a:p>
            <a:pPr marL="365760" indent="-365760" eaLnBrk="1" fontAlgn="auto" hangingPunct="1">
              <a:lnSpc>
                <a:spcPct val="80000"/>
              </a:lnSpc>
              <a:defRPr/>
            </a:pPr>
            <a:endParaRPr lang="hu-HU" sz="2000" dirty="0"/>
          </a:p>
          <a:p>
            <a:pPr marL="0" indent="0" eaLnBrk="1" fontAlgn="auto" hangingPunct="1">
              <a:lnSpc>
                <a:spcPct val="80000"/>
              </a:lnSpc>
              <a:buNone/>
              <a:defRPr/>
            </a:pPr>
            <a:endParaRPr lang="hu-HU" sz="2000" dirty="0"/>
          </a:p>
        </p:txBody>
      </p:sp>
      <p:sp>
        <p:nvSpPr>
          <p:cNvPr id="17412" name="AutoShape 6" descr="Képtalálat a következ&amp;odblac;re: „tanév rendje”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7413" name="AutoShape 8" descr="Képtalálat a következ&amp;odblac;re: „tanév rendje”"/>
          <p:cNvSpPr>
            <a:spLocks noChangeAspect="1" noChangeArrowheads="1"/>
          </p:cNvSpPr>
          <p:nvPr/>
        </p:nvSpPr>
        <p:spPr bwMode="auto">
          <a:xfrm>
            <a:off x="30162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  <p:pic>
        <p:nvPicPr>
          <p:cNvPr id="17414" name="Picture 10" descr="http://ozd.babamama.info/files/A-tan%C3%A9v-rendje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4005263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01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52513"/>
            <a:ext cx="3419475" cy="863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hu-HU" b="1" dirty="0">
                <a:solidFill>
                  <a:schemeClr val="tx2"/>
                </a:solidFill>
              </a:rPr>
              <a:t>Május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131840" y="1412776"/>
            <a:ext cx="5616624" cy="3816449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lnSpc>
                <a:spcPct val="80000"/>
              </a:lnSpc>
              <a:buNone/>
              <a:defRPr/>
            </a:pPr>
            <a:endParaRPr lang="hu-HU" sz="1400" b="1" dirty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2020.05.04 – 2020.05.05.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>
                <a:solidFill>
                  <a:srgbClr val="0070C0"/>
                </a:solidFill>
              </a:rPr>
              <a:t>Szülői értekezlet és fogadó óra (1 – 8.o.)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>
                <a:solidFill>
                  <a:srgbClr val="FF0000"/>
                </a:solidFill>
              </a:rPr>
              <a:t>2020.05.06.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>
                <a:solidFill>
                  <a:srgbClr val="FF0000"/>
                </a:solidFill>
              </a:rPr>
              <a:t>SZMK gyűlés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2020.05.07.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Jótékonysági koncert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2020.05.14.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Leendő elsős szülői értekezlet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2020.05.20.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Idegen nyelvi mérés ( 6. és 8. o.)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2020.05.27.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Országos kompetenciamérés ( 6. és 8. o.)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Készség – és képességmérés ( 4.o.)</a:t>
            </a:r>
          </a:p>
          <a:p>
            <a:pPr marL="0" indent="0" eaLnBrk="1" fontAlgn="auto" hangingPunct="1">
              <a:lnSpc>
                <a:spcPct val="80000"/>
              </a:lnSpc>
              <a:buNone/>
              <a:defRPr/>
            </a:pPr>
            <a:endParaRPr lang="hu-HU" sz="2000" dirty="0"/>
          </a:p>
        </p:txBody>
      </p:sp>
      <p:sp>
        <p:nvSpPr>
          <p:cNvPr id="17412" name="AutoShape 6" descr="Képtalálat a következ&amp;odblac;re: „tanév rendje”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7413" name="AutoShape 8" descr="Képtalálat a következ&amp;odblac;re: „tanév rendje”"/>
          <p:cNvSpPr>
            <a:spLocks noChangeAspect="1" noChangeArrowheads="1"/>
          </p:cNvSpPr>
          <p:nvPr/>
        </p:nvSpPr>
        <p:spPr bwMode="auto">
          <a:xfrm>
            <a:off x="30162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  <p:pic>
        <p:nvPicPr>
          <p:cNvPr id="17414" name="Picture 10" descr="http://ozd.babamama.info/files/A-tan%C3%A9v-rendje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4005263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438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52513"/>
            <a:ext cx="3419475" cy="863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hu-HU" b="1" dirty="0">
                <a:solidFill>
                  <a:schemeClr val="tx2"/>
                </a:solidFill>
              </a:rPr>
              <a:t>Június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131840" y="1124744"/>
            <a:ext cx="5616624" cy="4248472"/>
          </a:xfrm>
        </p:spPr>
        <p:txBody>
          <a:bodyPr>
            <a:normAutofit fontScale="92500" lnSpcReduction="20000"/>
          </a:bodyPr>
          <a:lstStyle/>
          <a:p>
            <a:pPr marL="0" indent="0" eaLnBrk="1" fontAlgn="auto" hangingPunct="1">
              <a:lnSpc>
                <a:spcPct val="80000"/>
              </a:lnSpc>
              <a:buNone/>
              <a:defRPr/>
            </a:pPr>
            <a:endParaRPr lang="hu-HU" sz="1400" b="1" dirty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2020.06.02 - 2019.06.03.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Év végi szóbeli vizsgák (7.o.)</a:t>
            </a:r>
          </a:p>
          <a:p>
            <a:pPr marL="0" indent="0" eaLnBrk="1" fontAlgn="auto" hangingPunct="1">
              <a:lnSpc>
                <a:spcPct val="80000"/>
              </a:lnSpc>
              <a:buNone/>
              <a:defRPr/>
            </a:pPr>
            <a:r>
              <a:rPr lang="hu-HU" sz="2000" dirty="0"/>
              <a:t>2020.06.04.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u-HU" sz="2000" dirty="0"/>
              <a:t>A nemzeti összetartozás napja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2020.06.05 – 2020.06.09.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Határtalanul program (7.o.)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2020.06.08 – 2020.06.09.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Osztálykirándulás (1 – 8.o.)</a:t>
            </a:r>
          </a:p>
          <a:p>
            <a:pPr marL="0" indent="0" eaLnBrk="1" fontAlgn="auto" hangingPunct="1">
              <a:lnSpc>
                <a:spcPct val="80000"/>
              </a:lnSpc>
              <a:buNone/>
              <a:defRPr/>
            </a:pPr>
            <a:r>
              <a:rPr lang="hu-HU" sz="2000" dirty="0"/>
              <a:t>2020.06.11.</a:t>
            </a:r>
          </a:p>
          <a:p>
            <a:pPr eaLnBrk="1" fontAlgn="auto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Sportnap</a:t>
            </a:r>
          </a:p>
          <a:p>
            <a:pPr eaLnBrk="1" fontAlgn="auto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Szerenád, bankett</a:t>
            </a:r>
          </a:p>
          <a:p>
            <a:pPr marL="0" indent="0" eaLnBrk="1" fontAlgn="auto" hangingPunct="1">
              <a:lnSpc>
                <a:spcPct val="80000"/>
              </a:lnSpc>
              <a:buNone/>
              <a:defRPr/>
            </a:pPr>
            <a:r>
              <a:rPr lang="hu-HU" sz="2000" dirty="0"/>
              <a:t>2020.06.12.</a:t>
            </a:r>
          </a:p>
          <a:p>
            <a:pPr eaLnBrk="1" fontAlgn="auto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Ballagás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>
                <a:solidFill>
                  <a:srgbClr val="CC00FF"/>
                </a:solidFill>
              </a:rPr>
              <a:t>2020.06.15.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>
                <a:solidFill>
                  <a:srgbClr val="CC00FF"/>
                </a:solidFill>
              </a:rPr>
              <a:t>A tanév utolsó tanítási napja (csak ügyelet)</a:t>
            </a:r>
          </a:p>
          <a:p>
            <a:pPr marL="0" indent="0" eaLnBrk="1" fontAlgn="auto" hangingPunct="1">
              <a:lnSpc>
                <a:spcPct val="80000"/>
              </a:lnSpc>
              <a:buNone/>
              <a:defRPr/>
            </a:pPr>
            <a:r>
              <a:rPr lang="hu-HU" sz="2000" dirty="0"/>
              <a:t>2020.06.18.</a:t>
            </a:r>
          </a:p>
          <a:p>
            <a:pPr eaLnBrk="1" fontAlgn="auto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Tanévzáró ünnepély</a:t>
            </a:r>
          </a:p>
        </p:txBody>
      </p:sp>
      <p:sp>
        <p:nvSpPr>
          <p:cNvPr id="17412" name="AutoShape 6" descr="Képtalálat a következ&amp;odblac;re: „tanév rendje”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7413" name="AutoShape 8" descr="Képtalálat a következ&amp;odblac;re: „tanév rendje”"/>
          <p:cNvSpPr>
            <a:spLocks noChangeAspect="1" noChangeArrowheads="1"/>
          </p:cNvSpPr>
          <p:nvPr/>
        </p:nvSpPr>
        <p:spPr bwMode="auto">
          <a:xfrm>
            <a:off x="30162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  <p:pic>
        <p:nvPicPr>
          <p:cNvPr id="17414" name="Picture 10" descr="http://ozd.babamama.info/files/A-tan%C3%A9v-rendje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4005263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915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AutoShape 6" descr="Képtalálat a következ&amp;odblac;re: „tanév rendje”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7413" name="AutoShape 8" descr="Képtalálat a következ&amp;odblac;re: „tanév rendje”"/>
          <p:cNvSpPr>
            <a:spLocks noChangeAspect="1" noChangeArrowheads="1"/>
          </p:cNvSpPr>
          <p:nvPr/>
        </p:nvSpPr>
        <p:spPr bwMode="auto">
          <a:xfrm>
            <a:off x="30162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59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844824"/>
            <a:ext cx="5349130" cy="3566087"/>
          </a:xfrm>
        </p:spPr>
      </p:pic>
    </p:spTree>
    <p:extLst>
      <p:ext uri="{BB962C8B-B14F-4D97-AF65-F5344CB8AC3E}">
        <p14:creationId xmlns:p14="http://schemas.microsoft.com/office/powerpoint/2010/main" val="2808778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52513"/>
            <a:ext cx="3419475" cy="863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hu-HU" b="1" dirty="0">
                <a:solidFill>
                  <a:schemeClr val="tx2"/>
                </a:solidFill>
              </a:rPr>
              <a:t>Szeptember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779912" y="1412776"/>
            <a:ext cx="3210024" cy="3456384"/>
          </a:xfrm>
        </p:spPr>
        <p:txBody>
          <a:bodyPr/>
          <a:lstStyle/>
          <a:p>
            <a:pPr marL="0" indent="0" eaLnBrk="1" fontAlgn="auto" hangingPunct="1">
              <a:lnSpc>
                <a:spcPct val="80000"/>
              </a:lnSpc>
              <a:buNone/>
              <a:defRPr/>
            </a:pPr>
            <a:endParaRPr lang="hu-HU" sz="1400" b="1" dirty="0">
              <a:solidFill>
                <a:schemeClr val="tx2"/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000" dirty="0"/>
              <a:t>2019.09.02.</a:t>
            </a:r>
          </a:p>
          <a:p>
            <a:pPr eaLnBrk="1" fontAlgn="auto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Tanévnyitó ünnepség</a:t>
            </a:r>
          </a:p>
          <a:p>
            <a:pPr eaLnBrk="1" fontAlgn="auto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1.tanítási nap</a:t>
            </a:r>
          </a:p>
          <a:p>
            <a:pPr eaLnBrk="1" fontAlgn="auto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>
                <a:solidFill>
                  <a:srgbClr val="0070C0"/>
                </a:solidFill>
              </a:rPr>
              <a:t>Szülői értekezlet (1.o.)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2019.09.04 - 2019.09.06.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Sporttábor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2019.09.09 - 2019.09.10.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>
                <a:solidFill>
                  <a:srgbClr val="0070C0"/>
                </a:solidFill>
              </a:rPr>
              <a:t>Szülői értekezlet (2–8.o.)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2019.09.16.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SZMK értekezlet</a:t>
            </a:r>
          </a:p>
          <a:p>
            <a:pPr marL="0" indent="0" eaLnBrk="1" fontAlgn="auto" hangingPunct="1">
              <a:lnSpc>
                <a:spcPct val="80000"/>
              </a:lnSpc>
              <a:buNone/>
              <a:defRPr/>
            </a:pPr>
            <a:endParaRPr lang="hu-HU" sz="2000" dirty="0"/>
          </a:p>
        </p:txBody>
      </p:sp>
      <p:sp>
        <p:nvSpPr>
          <p:cNvPr id="17412" name="AutoShape 6" descr="Képtalálat a következ&amp;odblac;re: „tanév rendje”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7413" name="AutoShape 8" descr="Képtalálat a következ&amp;odblac;re: „tanév rendje”"/>
          <p:cNvSpPr>
            <a:spLocks noChangeAspect="1" noChangeArrowheads="1"/>
          </p:cNvSpPr>
          <p:nvPr/>
        </p:nvSpPr>
        <p:spPr bwMode="auto">
          <a:xfrm>
            <a:off x="30162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  <p:pic>
        <p:nvPicPr>
          <p:cNvPr id="17414" name="Picture 10" descr="http://ozd.babamama.info/files/A-tan%C3%A9v-rendje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4005263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963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52513"/>
            <a:ext cx="3419475" cy="863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hu-HU" b="1" dirty="0">
                <a:solidFill>
                  <a:schemeClr val="tx2"/>
                </a:solidFill>
              </a:rPr>
              <a:t>Október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347864" y="1772816"/>
            <a:ext cx="4968552" cy="4032448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80000"/>
              </a:lnSpc>
              <a:buNone/>
              <a:defRPr/>
            </a:pPr>
            <a:endParaRPr lang="hu-HU" sz="1400" b="1" dirty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2019.10.01.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A ZENE világnapja</a:t>
            </a:r>
          </a:p>
          <a:p>
            <a:pPr marL="0" indent="0" eaLnBrk="1" fontAlgn="auto" hangingPunct="1">
              <a:lnSpc>
                <a:spcPct val="80000"/>
              </a:lnSpc>
              <a:buNone/>
              <a:defRPr/>
            </a:pPr>
            <a:r>
              <a:rPr lang="hu-HU" sz="2000" dirty="0"/>
              <a:t>2019.10.01.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Megemlékezés 1849.10.06-ról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2019.10.07. </a:t>
            </a:r>
            <a:r>
              <a:rPr lang="hu-HU" sz="1400" dirty="0"/>
              <a:t>(reggeli körön)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>
                <a:solidFill>
                  <a:srgbClr val="0070C0"/>
                </a:solidFill>
              </a:rPr>
              <a:t>Fogadó óra (1 – 8.o.)</a:t>
            </a:r>
            <a:endParaRPr lang="hu-HU" sz="20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2019.10.22.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Megemlékezés 1956.10.23-ról </a:t>
            </a:r>
            <a:r>
              <a:rPr lang="hu-HU" sz="1400" dirty="0"/>
              <a:t>(reggeli körön)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2019.10.25.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Megemlékezés Kazinczy Ferencről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Iskolapolgár-avatás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Az őszi szünet előtti utolsó tanítási nap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hu-HU" sz="20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hu-HU" sz="2000" dirty="0"/>
          </a:p>
          <a:p>
            <a:pPr marL="0" indent="0" eaLnBrk="1" fontAlgn="auto" hangingPunct="1">
              <a:lnSpc>
                <a:spcPct val="80000"/>
              </a:lnSpc>
              <a:buNone/>
              <a:defRPr/>
            </a:pPr>
            <a:endParaRPr lang="hu-HU" sz="2000" dirty="0"/>
          </a:p>
        </p:txBody>
      </p:sp>
      <p:sp>
        <p:nvSpPr>
          <p:cNvPr id="17412" name="AutoShape 6" descr="Képtalálat a következ&amp;odblac;re: „tanév rendje”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7413" name="AutoShape 8" descr="Képtalálat a következ&amp;odblac;re: „tanév rendje”"/>
          <p:cNvSpPr>
            <a:spLocks noChangeAspect="1" noChangeArrowheads="1"/>
          </p:cNvSpPr>
          <p:nvPr/>
        </p:nvSpPr>
        <p:spPr bwMode="auto">
          <a:xfrm>
            <a:off x="30162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  <p:pic>
        <p:nvPicPr>
          <p:cNvPr id="17414" name="Picture 10" descr="http://ozd.babamama.info/files/A-tan%C3%A9v-rendje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4005263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00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52513"/>
            <a:ext cx="3419475" cy="863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/>
              <a:t>Őszi szünet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835696" y="1916832"/>
            <a:ext cx="6624736" cy="2015182"/>
          </a:xfrm>
        </p:spPr>
        <p:txBody>
          <a:bodyPr/>
          <a:lstStyle/>
          <a:p>
            <a:pPr marL="0" indent="0" eaLnBrk="1" fontAlgn="auto" hangingPunct="1">
              <a:lnSpc>
                <a:spcPct val="80000"/>
              </a:lnSpc>
              <a:buNone/>
              <a:defRPr/>
            </a:pPr>
            <a:endParaRPr lang="hu-HU" sz="1400" b="1" dirty="0">
              <a:solidFill>
                <a:schemeClr val="tx2"/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hu-HU" sz="2000" dirty="0"/>
          </a:p>
          <a:p>
            <a:pPr marL="365760" indent="-365760" eaLnBrk="1" fontAlgn="auto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000" dirty="0"/>
              <a:t>Az </a:t>
            </a:r>
            <a:r>
              <a:rPr lang="hu-HU" sz="2000" b="1" dirty="0">
                <a:solidFill>
                  <a:schemeClr val="accent5">
                    <a:lumMod val="75000"/>
                  </a:schemeClr>
                </a:solidFill>
              </a:rPr>
              <a:t>őszi szünet</a:t>
            </a:r>
            <a:r>
              <a:rPr lang="hu-HU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hu-HU" sz="2000" dirty="0"/>
              <a:t>2019. </a:t>
            </a:r>
            <a:r>
              <a:rPr lang="hu-HU" sz="2000" dirty="0">
                <a:solidFill>
                  <a:schemeClr val="tx2"/>
                </a:solidFill>
              </a:rPr>
              <a:t>október 28-tól november 3-ig</a:t>
            </a:r>
            <a:r>
              <a:rPr lang="hu-HU" sz="2000" dirty="0"/>
              <a:t> tart. </a:t>
            </a:r>
          </a:p>
          <a:p>
            <a:pPr marL="365760" indent="-365760" eaLnBrk="1" fontAlgn="auto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000" dirty="0"/>
              <a:t>A szünet előtti utolsó tanítási nap: 2019. október 25.(péntek).</a:t>
            </a:r>
          </a:p>
          <a:p>
            <a:pPr marL="365760" indent="-365760" eaLnBrk="1" fontAlgn="auto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000" dirty="0"/>
              <a:t>A szünet utáni első tanítási nap: 2019. november 4. (hétfő).</a:t>
            </a:r>
          </a:p>
          <a:p>
            <a:pPr marL="365760" indent="-365760" eaLnBrk="1" fontAlgn="auto" hangingPunct="1">
              <a:lnSpc>
                <a:spcPct val="80000"/>
              </a:lnSpc>
              <a:defRPr/>
            </a:pPr>
            <a:endParaRPr lang="hu-HU" sz="2000" dirty="0"/>
          </a:p>
          <a:p>
            <a:pPr marL="0" indent="0" eaLnBrk="1" fontAlgn="auto" hangingPunct="1">
              <a:lnSpc>
                <a:spcPct val="80000"/>
              </a:lnSpc>
              <a:buNone/>
              <a:defRPr/>
            </a:pPr>
            <a:endParaRPr lang="hu-HU" sz="2000" dirty="0"/>
          </a:p>
        </p:txBody>
      </p:sp>
      <p:sp>
        <p:nvSpPr>
          <p:cNvPr id="17412" name="AutoShape 6" descr="Képtalálat a következ&amp;odblac;re: „tanév rendje”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7413" name="AutoShape 8" descr="Képtalálat a következ&amp;odblac;re: „tanév rendje”"/>
          <p:cNvSpPr>
            <a:spLocks noChangeAspect="1" noChangeArrowheads="1"/>
          </p:cNvSpPr>
          <p:nvPr/>
        </p:nvSpPr>
        <p:spPr bwMode="auto">
          <a:xfrm>
            <a:off x="30162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  <p:pic>
        <p:nvPicPr>
          <p:cNvPr id="17414" name="Picture 10" descr="http://ozd.babamama.info/files/A-tan%C3%A9v-rendje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4005263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489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52513"/>
            <a:ext cx="3419475" cy="863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hu-HU" b="1" dirty="0">
                <a:solidFill>
                  <a:schemeClr val="tx2"/>
                </a:solidFill>
              </a:rPr>
              <a:t>November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347864" y="1844824"/>
            <a:ext cx="4968552" cy="2880320"/>
          </a:xfrm>
        </p:spPr>
        <p:txBody>
          <a:bodyPr>
            <a:normAutofit fontScale="92500" lnSpcReduction="10000"/>
          </a:bodyPr>
          <a:lstStyle/>
          <a:p>
            <a:pPr marL="0" indent="0" eaLnBrk="1" fontAlgn="auto" hangingPunct="1">
              <a:lnSpc>
                <a:spcPct val="80000"/>
              </a:lnSpc>
              <a:buNone/>
              <a:defRPr/>
            </a:pPr>
            <a:endParaRPr lang="hu-HU" sz="1400" b="1" dirty="0">
              <a:solidFill>
                <a:schemeClr val="tx2"/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000" dirty="0"/>
              <a:t>2019.11.04.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Az őszi szünet utáni 1. tanítási nap</a:t>
            </a:r>
          </a:p>
          <a:p>
            <a:pPr marL="0" indent="0" eaLnBrk="1" fontAlgn="auto" hangingPunct="1">
              <a:lnSpc>
                <a:spcPct val="80000"/>
              </a:lnSpc>
              <a:buNone/>
              <a:defRPr/>
            </a:pPr>
            <a:r>
              <a:rPr lang="hu-HU" sz="2000" dirty="0"/>
              <a:t>2019.11.04 – 2019.11.05.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>
                <a:solidFill>
                  <a:srgbClr val="0070C0"/>
                </a:solidFill>
              </a:rPr>
              <a:t>Szülői értekezlet (1 – 8.o.)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2019.11.14.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Pályaválasztási értekezlet (7 – 8.o.)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2019.11.15.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>
                <a:solidFill>
                  <a:srgbClr val="FF0000"/>
                </a:solidFill>
              </a:rPr>
              <a:t>Nevelési értekezlet </a:t>
            </a:r>
            <a:r>
              <a:rPr lang="hu-HU" sz="2000" dirty="0"/>
              <a:t>(3 tanítási óra után)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2019.11.25.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Bolhapiac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hu-HU" sz="20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hu-HU" sz="20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hu-HU" sz="2000" dirty="0"/>
          </a:p>
          <a:p>
            <a:pPr marL="0" indent="0" eaLnBrk="1" fontAlgn="auto" hangingPunct="1">
              <a:lnSpc>
                <a:spcPct val="80000"/>
              </a:lnSpc>
              <a:buNone/>
              <a:defRPr/>
            </a:pPr>
            <a:endParaRPr lang="hu-HU" sz="2000" dirty="0"/>
          </a:p>
        </p:txBody>
      </p:sp>
      <p:sp>
        <p:nvSpPr>
          <p:cNvPr id="17412" name="AutoShape 6" descr="Képtalálat a következ&amp;odblac;re: „tanév rendje”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7413" name="AutoShape 8" descr="Képtalálat a következ&amp;odblac;re: „tanév rendje”"/>
          <p:cNvSpPr>
            <a:spLocks noChangeAspect="1" noChangeArrowheads="1"/>
          </p:cNvSpPr>
          <p:nvPr/>
        </p:nvSpPr>
        <p:spPr bwMode="auto">
          <a:xfrm>
            <a:off x="30162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  <p:pic>
        <p:nvPicPr>
          <p:cNvPr id="17414" name="Picture 10" descr="http://ozd.babamama.info/files/A-tan%C3%A9v-rendje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4005263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899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52513"/>
            <a:ext cx="3419475" cy="863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hu-HU" b="1" dirty="0">
                <a:solidFill>
                  <a:schemeClr val="tx2"/>
                </a:solidFill>
              </a:rPr>
              <a:t>December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275856" y="1340768"/>
            <a:ext cx="4968552" cy="4680520"/>
          </a:xfrm>
        </p:spPr>
        <p:txBody>
          <a:bodyPr>
            <a:normAutofit fontScale="85000" lnSpcReduction="20000"/>
          </a:bodyPr>
          <a:lstStyle/>
          <a:p>
            <a:pPr marL="0" indent="0" eaLnBrk="1" fontAlgn="auto" hangingPunct="1">
              <a:lnSpc>
                <a:spcPct val="80000"/>
              </a:lnSpc>
              <a:buNone/>
              <a:defRPr/>
            </a:pPr>
            <a:endParaRPr lang="hu-HU" sz="1400" b="1" dirty="0">
              <a:solidFill>
                <a:schemeClr val="tx2"/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000" dirty="0"/>
              <a:t>2019.12.02.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>
                <a:solidFill>
                  <a:srgbClr val="0070C0"/>
                </a:solidFill>
              </a:rPr>
              <a:t>Fogadó óra (1 – 8.o.)</a:t>
            </a:r>
          </a:p>
          <a:p>
            <a:pPr marL="0" indent="0" eaLnBrk="1" fontAlgn="auto" hangingPunct="1">
              <a:lnSpc>
                <a:spcPct val="80000"/>
              </a:lnSpc>
              <a:buNone/>
              <a:defRPr/>
            </a:pPr>
            <a:r>
              <a:rPr lang="hu-HU" sz="2000" dirty="0"/>
              <a:t>2019.12.06.</a:t>
            </a:r>
          </a:p>
          <a:p>
            <a:pPr eaLnBrk="1" fontAlgn="auto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Mikulás-futás (1 – 8.o.)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>
                <a:solidFill>
                  <a:srgbClr val="7030A0"/>
                </a:solidFill>
              </a:rPr>
              <a:t>2019.12.07.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 smtClean="0">
                <a:solidFill>
                  <a:srgbClr val="7030A0"/>
                </a:solidFill>
              </a:rPr>
              <a:t>Szombati munkanap </a:t>
            </a:r>
            <a:r>
              <a:rPr lang="hu-HU" sz="1600" dirty="0" smtClean="0">
                <a:solidFill>
                  <a:srgbClr val="7030A0"/>
                </a:solidFill>
              </a:rPr>
              <a:t>(0+3 tanítási óra)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 smtClean="0"/>
              <a:t>2019.12.10</a:t>
            </a:r>
            <a:r>
              <a:rPr lang="hu-HU" sz="2000" dirty="0"/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Karácsonyi koncert </a:t>
            </a:r>
            <a:r>
              <a:rPr lang="hu-HU" sz="1600" dirty="0"/>
              <a:t>(az iskolában)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2019.12.12.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Kerületi Kazinczy verseny </a:t>
            </a:r>
            <a:endParaRPr lang="hu-HU" sz="2000" dirty="0" smtClean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 </a:t>
            </a:r>
            <a:r>
              <a:rPr lang="hu-HU" sz="2000" dirty="0" smtClean="0"/>
              <a:t>      </a:t>
            </a:r>
            <a:r>
              <a:rPr lang="hu-HU" sz="1600" dirty="0" smtClean="0"/>
              <a:t>(</a:t>
            </a:r>
            <a:r>
              <a:rPr lang="hu-HU" sz="1600" dirty="0"/>
              <a:t>délutáni ügyelet a Munkásotthonban)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>
                <a:solidFill>
                  <a:srgbClr val="7030A0"/>
                </a:solidFill>
              </a:rPr>
              <a:t>2019.12.14.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>
                <a:solidFill>
                  <a:srgbClr val="7030A0"/>
                </a:solidFill>
              </a:rPr>
              <a:t>Szombati munkanap </a:t>
            </a:r>
            <a:r>
              <a:rPr lang="hu-HU" sz="1600" dirty="0">
                <a:solidFill>
                  <a:srgbClr val="7030A0"/>
                </a:solidFill>
              </a:rPr>
              <a:t>(0+3 tanítási óra)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2019.12.16.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Karácsonyi kirakodóvásár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2019.12.19.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Iskolai karácsonyi műsor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A téli szünet előtti utolsó tanítási nap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>
                <a:solidFill>
                  <a:srgbClr val="7030A0"/>
                </a:solidFill>
              </a:rPr>
              <a:t>2019.12.20.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>
                <a:solidFill>
                  <a:srgbClr val="7030A0"/>
                </a:solidFill>
              </a:rPr>
              <a:t>Tanítás nélküli munkanap ( csak ügyelet)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hu-HU" sz="2000" dirty="0"/>
          </a:p>
          <a:p>
            <a:pPr marL="0" indent="0" eaLnBrk="1" fontAlgn="auto" hangingPunct="1">
              <a:lnSpc>
                <a:spcPct val="80000"/>
              </a:lnSpc>
              <a:buNone/>
              <a:defRPr/>
            </a:pPr>
            <a:endParaRPr lang="hu-HU" sz="2000" dirty="0"/>
          </a:p>
        </p:txBody>
      </p:sp>
      <p:sp>
        <p:nvSpPr>
          <p:cNvPr id="17412" name="AutoShape 6" descr="Képtalálat a következ&amp;odblac;re: „tanév rendje”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7413" name="AutoShape 8" descr="Képtalálat a következ&amp;odblac;re: „tanév rendje”"/>
          <p:cNvSpPr>
            <a:spLocks noChangeAspect="1" noChangeArrowheads="1"/>
          </p:cNvSpPr>
          <p:nvPr/>
        </p:nvSpPr>
        <p:spPr bwMode="auto">
          <a:xfrm>
            <a:off x="30162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  <p:pic>
        <p:nvPicPr>
          <p:cNvPr id="17414" name="Picture 10" descr="http://ozd.babamama.info/files/A-tan%C3%A9v-rendje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4005263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07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52513"/>
            <a:ext cx="3419475" cy="863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/>
              <a:t>Téli szünet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916832"/>
            <a:ext cx="7344816" cy="2015182"/>
          </a:xfrm>
        </p:spPr>
        <p:txBody>
          <a:bodyPr/>
          <a:lstStyle/>
          <a:p>
            <a:pPr marL="0" indent="0" eaLnBrk="1" fontAlgn="auto" hangingPunct="1">
              <a:lnSpc>
                <a:spcPct val="80000"/>
              </a:lnSpc>
              <a:buNone/>
              <a:defRPr/>
            </a:pPr>
            <a:endParaRPr lang="hu-HU" sz="1400" b="1" dirty="0">
              <a:solidFill>
                <a:schemeClr val="tx2"/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hu-HU" sz="2000" dirty="0"/>
          </a:p>
          <a:p>
            <a:pPr marL="365760" indent="-365760">
              <a:lnSpc>
                <a:spcPct val="80000"/>
              </a:lnSpc>
              <a:buNone/>
              <a:defRPr/>
            </a:pPr>
            <a:r>
              <a:rPr lang="hu-HU" sz="2000" dirty="0"/>
              <a:t>A </a:t>
            </a:r>
            <a:r>
              <a:rPr lang="hu-HU" sz="2000" b="1" dirty="0">
                <a:solidFill>
                  <a:schemeClr val="accent5">
                    <a:lumMod val="75000"/>
                  </a:schemeClr>
                </a:solidFill>
              </a:rPr>
              <a:t>téli szünet</a:t>
            </a:r>
            <a:r>
              <a:rPr lang="hu-HU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hu-HU" sz="2000" dirty="0"/>
              <a:t>2019. </a:t>
            </a:r>
            <a:r>
              <a:rPr lang="hu-HU" sz="2000" dirty="0">
                <a:solidFill>
                  <a:srgbClr val="FF0000"/>
                </a:solidFill>
              </a:rPr>
              <a:t>december 20-tól </a:t>
            </a:r>
            <a:r>
              <a:rPr lang="hu-HU" sz="2000" dirty="0"/>
              <a:t>2020.</a:t>
            </a:r>
            <a:r>
              <a:rPr lang="hu-HU" sz="2000" dirty="0">
                <a:solidFill>
                  <a:schemeClr val="tx2"/>
                </a:solidFill>
              </a:rPr>
              <a:t> január 3-ig</a:t>
            </a:r>
            <a:r>
              <a:rPr lang="hu-HU" sz="2000" dirty="0"/>
              <a:t> tart. </a:t>
            </a:r>
          </a:p>
          <a:p>
            <a:pPr marL="365760" indent="-365760" eaLnBrk="1" fontAlgn="auto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000" dirty="0"/>
              <a:t>A szünet előtti utolsó tanítási nap: 2019.december 19.(csütörtök).</a:t>
            </a:r>
          </a:p>
          <a:p>
            <a:pPr marL="365760" indent="-365760" eaLnBrk="1" fontAlgn="auto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000" dirty="0"/>
              <a:t>A szünet utáni első tanítási nap: 2020. január 6. (hétfő).</a:t>
            </a:r>
          </a:p>
          <a:p>
            <a:pPr marL="365760" indent="-365760" eaLnBrk="1" fontAlgn="auto" hangingPunct="1">
              <a:lnSpc>
                <a:spcPct val="80000"/>
              </a:lnSpc>
              <a:defRPr/>
            </a:pPr>
            <a:endParaRPr lang="hu-HU" sz="2000" dirty="0"/>
          </a:p>
          <a:p>
            <a:pPr marL="0" indent="0" eaLnBrk="1" fontAlgn="auto" hangingPunct="1">
              <a:lnSpc>
                <a:spcPct val="80000"/>
              </a:lnSpc>
              <a:buNone/>
              <a:defRPr/>
            </a:pPr>
            <a:endParaRPr lang="hu-HU" sz="2000" dirty="0"/>
          </a:p>
        </p:txBody>
      </p:sp>
      <p:sp>
        <p:nvSpPr>
          <p:cNvPr id="17412" name="AutoShape 6" descr="Képtalálat a következ&amp;odblac;re: „tanév rendje”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7413" name="AutoShape 8" descr="Képtalálat a következ&amp;odblac;re: „tanév rendje”"/>
          <p:cNvSpPr>
            <a:spLocks noChangeAspect="1" noChangeArrowheads="1"/>
          </p:cNvSpPr>
          <p:nvPr/>
        </p:nvSpPr>
        <p:spPr bwMode="auto">
          <a:xfrm>
            <a:off x="30162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  <p:pic>
        <p:nvPicPr>
          <p:cNvPr id="17414" name="Picture 10" descr="http://ozd.babamama.info/files/A-tan%C3%A9v-rendje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4005263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361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52513"/>
            <a:ext cx="3419475" cy="863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hu-HU" b="1" dirty="0">
                <a:solidFill>
                  <a:schemeClr val="tx2"/>
                </a:solidFill>
              </a:rPr>
              <a:t>Január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347864" y="1844824"/>
            <a:ext cx="5616624" cy="2880320"/>
          </a:xfrm>
        </p:spPr>
        <p:txBody>
          <a:bodyPr>
            <a:normAutofit fontScale="92500" lnSpcReduction="10000"/>
          </a:bodyPr>
          <a:lstStyle/>
          <a:p>
            <a:pPr marL="0" indent="0" eaLnBrk="1" fontAlgn="auto" hangingPunct="1">
              <a:lnSpc>
                <a:spcPct val="80000"/>
              </a:lnSpc>
              <a:buNone/>
              <a:defRPr/>
            </a:pPr>
            <a:endParaRPr lang="hu-HU" sz="1400" b="1" dirty="0">
              <a:solidFill>
                <a:schemeClr val="tx2"/>
              </a:solidFill>
            </a:endParaRPr>
          </a:p>
          <a:p>
            <a:pPr marL="0" indent="0" eaLnBrk="1" fontAlgn="auto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000" dirty="0"/>
              <a:t>2020.01.06.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A téli szünet utáni 1. tanítási nap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2020.01.22.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A magyar kultúra napja</a:t>
            </a:r>
          </a:p>
          <a:p>
            <a:pPr marL="0" indent="0" eaLnBrk="1" fontAlgn="auto" hangingPunct="1">
              <a:lnSpc>
                <a:spcPct val="80000"/>
              </a:lnSpc>
              <a:buNone/>
              <a:defRPr/>
            </a:pPr>
            <a:r>
              <a:rPr lang="hu-HU" sz="2000" dirty="0"/>
              <a:t>2020.01.24.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Az 1.félév utolsó tanítási napja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2020.01.27.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u-HU" sz="2000" dirty="0"/>
              <a:t>A 2.félév 1. tanítási napja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2020.01.31.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A félévi értesítők kiosztása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hu-HU" sz="2000" dirty="0"/>
          </a:p>
          <a:p>
            <a:pPr marL="0" indent="0" eaLnBrk="1" fontAlgn="auto" hangingPunct="1">
              <a:lnSpc>
                <a:spcPct val="80000"/>
              </a:lnSpc>
              <a:buNone/>
              <a:defRPr/>
            </a:pPr>
            <a:endParaRPr lang="hu-HU" sz="2000" dirty="0"/>
          </a:p>
        </p:txBody>
      </p:sp>
      <p:sp>
        <p:nvSpPr>
          <p:cNvPr id="17412" name="AutoShape 6" descr="Képtalálat a következ&amp;odblac;re: „tanév rendje”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7413" name="AutoShape 8" descr="Képtalálat a következ&amp;odblac;re: „tanév rendje”"/>
          <p:cNvSpPr>
            <a:spLocks noChangeAspect="1" noChangeArrowheads="1"/>
          </p:cNvSpPr>
          <p:nvPr/>
        </p:nvSpPr>
        <p:spPr bwMode="auto">
          <a:xfrm>
            <a:off x="30162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  <p:pic>
        <p:nvPicPr>
          <p:cNvPr id="17414" name="Picture 10" descr="http://ozd.babamama.info/files/A-tan%C3%A9v-rendje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4005263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849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52513"/>
            <a:ext cx="3419475" cy="863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hu-HU" b="1" dirty="0">
                <a:solidFill>
                  <a:schemeClr val="tx2"/>
                </a:solidFill>
              </a:rPr>
              <a:t>Február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275856" y="620861"/>
            <a:ext cx="5616624" cy="5256412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80000"/>
              </a:lnSpc>
              <a:buNone/>
              <a:defRPr/>
            </a:pPr>
            <a:endParaRPr lang="hu-HU" sz="1400" b="1" dirty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2020.02.03.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>
                <a:solidFill>
                  <a:srgbClr val="FF0000"/>
                </a:solidFill>
              </a:rPr>
              <a:t>Félévi tantestületi értekezlet </a:t>
            </a:r>
            <a:r>
              <a:rPr lang="hu-HU" sz="2000" dirty="0"/>
              <a:t>(3 tanítási óra után)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2020.02.03 - 2020.02.04.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>
                <a:solidFill>
                  <a:srgbClr val="0070C0"/>
                </a:solidFill>
              </a:rPr>
              <a:t>Szülői értekezlet (1 – 8.o.)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2020.02.05.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SZMK értekezlet</a:t>
            </a:r>
          </a:p>
          <a:p>
            <a:pPr marL="0" indent="0" eaLnBrk="1" fontAlgn="auto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hu-HU" sz="2000" dirty="0"/>
              <a:t>2020.02.06.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Leendő elsős szülők tájékoztatása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2020.02.10 - 2020.02.11.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Nyílt napok a leendő elsős szülők részére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2020.02.21.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Farsang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2020.02.21.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Magyar Parasport Napja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sz="2000" dirty="0"/>
              <a:t>2020.02.25.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hu-HU" sz="2000" dirty="0"/>
              <a:t>A kommunista diktatúra áldozatainak emléknapja</a:t>
            </a:r>
          </a:p>
          <a:p>
            <a:pPr marL="0" indent="0" eaLnBrk="1" fontAlgn="auto" hangingPunct="1">
              <a:lnSpc>
                <a:spcPct val="80000"/>
              </a:lnSpc>
              <a:buNone/>
              <a:defRPr/>
            </a:pPr>
            <a:endParaRPr lang="hu-HU" sz="2000" dirty="0"/>
          </a:p>
        </p:txBody>
      </p:sp>
      <p:sp>
        <p:nvSpPr>
          <p:cNvPr id="17412" name="AutoShape 6" descr="Képtalálat a következ&amp;odblac;re: „tanév rendje”"/>
          <p:cNvSpPr>
            <a:spLocks noChangeAspect="1" noChangeArrowheads="1"/>
          </p:cNvSpPr>
          <p:nvPr/>
        </p:nvSpPr>
        <p:spPr bwMode="auto">
          <a:xfrm>
            <a:off x="14922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7413" name="AutoShape 8" descr="Képtalálat a következ&amp;odblac;re: „tanév rendje”"/>
          <p:cNvSpPr>
            <a:spLocks noChangeAspect="1" noChangeArrowheads="1"/>
          </p:cNvSpPr>
          <p:nvPr/>
        </p:nvSpPr>
        <p:spPr bwMode="auto">
          <a:xfrm>
            <a:off x="30162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endParaRPr lang="hu-HU" altLang="hu-HU"/>
          </a:p>
        </p:txBody>
      </p:sp>
      <p:pic>
        <p:nvPicPr>
          <p:cNvPr id="17414" name="Picture 10" descr="http://ozd.babamama.info/files/A-tan%C3%A9v-rendje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4005263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291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636</Words>
  <Application>Microsoft Office PowerPoint</Application>
  <PresentationFormat>Diavetítés a képernyőre (4:3 oldalarány)</PresentationFormat>
  <Paragraphs>173</Paragraphs>
  <Slides>15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Office-téma</vt:lpstr>
      <vt:lpstr>A tanév rendje</vt:lpstr>
      <vt:lpstr>Szeptember</vt:lpstr>
      <vt:lpstr>Október</vt:lpstr>
      <vt:lpstr>Őszi szünet</vt:lpstr>
      <vt:lpstr>November</vt:lpstr>
      <vt:lpstr>December</vt:lpstr>
      <vt:lpstr>Téli szünet</vt:lpstr>
      <vt:lpstr>Január</vt:lpstr>
      <vt:lpstr>Február</vt:lpstr>
      <vt:lpstr>Március</vt:lpstr>
      <vt:lpstr>Április</vt:lpstr>
      <vt:lpstr>Tavaszi szünet</vt:lpstr>
      <vt:lpstr>Május</vt:lpstr>
      <vt:lpstr>Június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tanév rendje</dc:title>
  <dc:creator>Mantis</dc:creator>
  <cp:lastModifiedBy>Coffi</cp:lastModifiedBy>
  <cp:revision>48</cp:revision>
  <dcterms:created xsi:type="dcterms:W3CDTF">2017-09-02T21:58:25Z</dcterms:created>
  <dcterms:modified xsi:type="dcterms:W3CDTF">2019-09-25T12:47:54Z</dcterms:modified>
</cp:coreProperties>
</file>